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60" r:id="rId2"/>
    <p:sldId id="261" r:id="rId3"/>
    <p:sldId id="262" r:id="rId4"/>
    <p:sldId id="263" r:id="rId5"/>
    <p:sldId id="264" r:id="rId6"/>
    <p:sldId id="265" r:id="rId7"/>
    <p:sldId id="26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63113E-A4A9-70C3-1C81-6B9BF7CD3B6C}" v="12" dt="2025-10-14T09:57:31.841"/>
    <p1510:client id="{932F7BA2-FD5B-CDF6-0F25-E9D513E75F8C}" v="87" dt="2025-10-14T07:01:05.799"/>
    <p1510:client id="{DF30EE3D-5DDC-3BE4-E111-949354DC09FF}" v="109" dt="2025-10-14T06:53:18.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B0C53-9216-43FD-B37E-4DF6D5359F06}" type="datetimeFigureOut">
              <a:rPr lang="en-IN" smtClean="0"/>
              <a:t>31-10-2025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77B98-113D-435E-93DA-9D5CCF78FE82}" type="slidenum">
              <a:rPr lang="en-IN" smtClean="0"/>
              <a:t>‹#›</a:t>
            </a:fld>
            <a:endParaRPr lang="en-IN"/>
          </a:p>
        </p:txBody>
      </p:sp>
    </p:spTree>
    <p:extLst>
      <p:ext uri="{BB962C8B-B14F-4D97-AF65-F5344CB8AC3E}">
        <p14:creationId xmlns:p14="http://schemas.microsoft.com/office/powerpoint/2010/main" val="85184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IN"/>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sp>
        <p:nvSpPr>
          <p:cNvPr id="4" name="TextBox 3">
            <a:extLst>
              <a:ext uri="{FF2B5EF4-FFF2-40B4-BE49-F238E27FC236}">
                <a16:creationId xmlns:a16="http://schemas.microsoft.com/office/drawing/2014/main" id="{B0514FB0-4CED-294C-94C0-7AE48992D94A}"/>
              </a:ext>
            </a:extLst>
          </p:cNvPr>
          <p:cNvSpPr txBox="1"/>
          <p:nvPr/>
        </p:nvSpPr>
        <p:spPr>
          <a:xfrm>
            <a:off x="-1367942" y="168250"/>
            <a:ext cx="0" cy="0"/>
          </a:xfrm>
          <a:prstGeom prst="rect">
            <a:avLst/>
          </a:prstGeom>
          <a:noFill/>
        </p:spPr>
        <p:txBody>
          <a:bodyPr wrap="none" lIns="0" tIns="0" rIns="0" bIns="0" rtlCol="0">
            <a:noAutofit/>
          </a:bodyPr>
          <a:lstStyle/>
          <a:p>
            <a:pPr algn="l"/>
            <a:endParaRPr lang="en-US" sz="160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2825058004"/>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IN"/>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E2AC6863-410C-48C0-BE5D-B81DEC48AB43}" type="slidenum">
              <a:rPr lang="en-IN" smtClean="0"/>
              <a:t>‹#›</a:t>
            </a:fld>
            <a:endParaRPr lang="en-IN"/>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031036864"/>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IN"/>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E2AC6863-410C-48C0-BE5D-B81DEC48AB43}" type="slidenum">
              <a:rPr lang="en-IN" smtClean="0"/>
              <a:t>‹#›</a:t>
            </a:fld>
            <a:endParaRPr lang="en-IN"/>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923952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IN"/>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E2AC6863-410C-48C0-BE5D-B81DEC48AB43}" type="slidenum">
              <a:rPr lang="en-IN" smtClean="0"/>
              <a:t>‹#›</a:t>
            </a:fld>
            <a:endParaRPr lang="en-IN"/>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a:t>Click to edit Master title style, copy can go here on a few lines</a:t>
            </a:r>
          </a:p>
        </p:txBody>
      </p:sp>
      <p:pic>
        <p:nvPicPr>
          <p:cNvPr id="9" name="Picture 5">
            <a:extLst>
              <a:ext uri="{FF2B5EF4-FFF2-40B4-BE49-F238E27FC236}">
                <a16:creationId xmlns:a16="http://schemas.microsoft.com/office/drawing/2014/main" id="{60840CD1-0279-BD46-8F25-1989D92D03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80837395"/>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IN"/>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E2AC6863-410C-48C0-BE5D-B81DEC48AB43}" type="slidenum">
              <a:rPr lang="en-IN" smtClean="0"/>
              <a:t>‹#›</a:t>
            </a:fld>
            <a:endParaRPr lang="en-IN"/>
          </a:p>
        </p:txBody>
      </p:sp>
      <p:pic>
        <p:nvPicPr>
          <p:cNvPr id="8" name="Picture 8">
            <a:extLst>
              <a:ext uri="{FF2B5EF4-FFF2-40B4-BE49-F238E27FC236}">
                <a16:creationId xmlns:a16="http://schemas.microsoft.com/office/drawing/2014/main" id="{E2C8F4C0-B128-9B4A-A493-3A158A484A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564078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IN"/>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E2AC6863-410C-48C0-BE5D-B81DEC48AB43}" type="slidenum">
              <a:rPr lang="en-IN" smtClean="0"/>
              <a:t>‹#›</a:t>
            </a:fld>
            <a:endParaRPr lang="en-IN"/>
          </a:p>
        </p:txBody>
      </p:sp>
      <p:pic>
        <p:nvPicPr>
          <p:cNvPr id="6" name="Picture 8">
            <a:extLst>
              <a:ext uri="{FF2B5EF4-FFF2-40B4-BE49-F238E27FC236}">
                <a16:creationId xmlns:a16="http://schemas.microsoft.com/office/drawing/2014/main" id="{BEC0577B-E1A3-BB47-B7CB-EBF6A2B0F9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7656473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IN"/>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E2AC6863-410C-48C0-BE5D-B81DEC48AB43}" type="slidenum">
              <a:rPr lang="en-IN" smtClean="0"/>
              <a:t>‹#›</a:t>
            </a:fld>
            <a:endParaRPr lang="en-IN"/>
          </a:p>
        </p:txBody>
      </p:sp>
      <p:pic>
        <p:nvPicPr>
          <p:cNvPr id="7" name="Picture 5">
            <a:extLst>
              <a:ext uri="{FF2B5EF4-FFF2-40B4-BE49-F238E27FC236}">
                <a16:creationId xmlns:a16="http://schemas.microsoft.com/office/drawing/2014/main" id="{79CCFE82-B8A6-BC48-80D3-A5EA4ECAAE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0648419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IN"/>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E2AC6863-410C-48C0-BE5D-B81DEC48AB43}" type="slidenum">
              <a:rPr lang="en-IN" smtClean="0"/>
              <a:t>‹#›</a:t>
            </a:fld>
            <a:endParaRPr lang="en-IN"/>
          </a:p>
        </p:txBody>
      </p:sp>
      <p:pic>
        <p:nvPicPr>
          <p:cNvPr id="9" name="Picture 5">
            <a:extLst>
              <a:ext uri="{FF2B5EF4-FFF2-40B4-BE49-F238E27FC236}">
                <a16:creationId xmlns:a16="http://schemas.microsoft.com/office/drawing/2014/main" id="{45599541-E568-D346-8D2A-006A8CA8D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48727740"/>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IN"/>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E2AC6863-410C-48C0-BE5D-B81DEC48AB43}" type="slidenum">
              <a:rPr lang="en-IN" smtClean="0"/>
              <a:t>‹#›</a:t>
            </a:fld>
            <a:endParaRPr lang="en-IN"/>
          </a:p>
        </p:txBody>
      </p:sp>
      <p:pic>
        <p:nvPicPr>
          <p:cNvPr id="8" name="Picture 8">
            <a:extLst>
              <a:ext uri="{FF2B5EF4-FFF2-40B4-BE49-F238E27FC236}">
                <a16:creationId xmlns:a16="http://schemas.microsoft.com/office/drawing/2014/main" id="{E2DC75C7-77A7-FD4D-BCC3-F341910731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439849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IN"/>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E2AC6863-410C-48C0-BE5D-B81DEC48AB43}" type="slidenum">
              <a:rPr lang="en-IN" smtClean="0"/>
              <a:t>‹#›</a:t>
            </a:fld>
            <a:endParaRPr lang="en-IN"/>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626711225"/>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IN"/>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E2AC6863-410C-48C0-BE5D-B81DEC48AB43}" type="slidenum">
              <a:rPr lang="en-IN" smtClean="0"/>
              <a:t>‹#›</a:t>
            </a:fld>
            <a:endParaRPr lang="en-IN"/>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050322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IN"/>
              <a:t>© 2022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4211618287"/>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IN"/>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E2AC6863-410C-48C0-BE5D-B81DEC48AB43}" type="slidenum">
              <a:rPr lang="en-IN" smtClean="0"/>
              <a:t>‹#›</a:t>
            </a:fld>
            <a:endParaRPr lang="en-IN"/>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570942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IN"/>
              <a:t>© 2022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E2AC6863-410C-48C0-BE5D-B81DEC48AB43}" type="slidenum">
              <a:rPr lang="en-IN" smtClean="0"/>
              <a:t>‹#›</a:t>
            </a:fld>
            <a:endParaRPr lang="en-IN"/>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12" name="Picture 8">
            <a:extLst>
              <a:ext uri="{FF2B5EF4-FFF2-40B4-BE49-F238E27FC236}">
                <a16:creationId xmlns:a16="http://schemas.microsoft.com/office/drawing/2014/main" id="{60F2FF91-370F-4D44-9FCE-DB1EE37D9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18524176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IN"/>
              <a:t>© 2022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E2AC6863-410C-48C0-BE5D-B81DEC48AB43}" type="slidenum">
              <a:rPr lang="en-IN" smtClean="0"/>
              <a:t>‹#›</a:t>
            </a:fld>
            <a:endParaRPr lang="en-IN"/>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14" name="Picture 5">
            <a:extLst>
              <a:ext uri="{FF2B5EF4-FFF2-40B4-BE49-F238E27FC236}">
                <a16:creationId xmlns:a16="http://schemas.microsoft.com/office/drawing/2014/main" id="{B424675C-9C4A-C443-B600-7A7E44BAE4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512055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IN"/>
              <a:t>© 2022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E2AC6863-410C-48C0-BE5D-B81DEC48AB43}" type="slidenum">
              <a:rPr lang="en-IN" smtClean="0"/>
              <a:t>‹#›</a:t>
            </a:fld>
            <a:endParaRPr lang="en-IN"/>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8">
            <a:extLst>
              <a:ext uri="{FF2B5EF4-FFF2-40B4-BE49-F238E27FC236}">
                <a16:creationId xmlns:a16="http://schemas.microsoft.com/office/drawing/2014/main" id="{4F8179E2-C4FC-B141-B84B-E290619840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16730870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IN"/>
              <a:t>© 2022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E2AC6863-410C-48C0-BE5D-B81DEC48AB43}" type="slidenum">
              <a:rPr lang="en-IN" smtClean="0"/>
              <a:t>‹#›</a:t>
            </a:fld>
            <a:endParaRPr lang="en-IN"/>
          </a:p>
        </p:txBody>
      </p:sp>
      <p:pic>
        <p:nvPicPr>
          <p:cNvPr id="14" name="Picture 5">
            <a:extLst>
              <a:ext uri="{FF2B5EF4-FFF2-40B4-BE49-F238E27FC236}">
                <a16:creationId xmlns:a16="http://schemas.microsoft.com/office/drawing/2014/main" id="{6ACFE70C-14DB-2649-88BF-B8FC4CBAD9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628789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IN"/>
              <a:t>© 2022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E2AC6863-410C-48C0-BE5D-B81DEC48AB43}" type="slidenum">
              <a:rPr lang="en-IN" smtClean="0"/>
              <a:t>‹#›</a:t>
            </a:fld>
            <a:endParaRPr lang="en-IN"/>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447463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IN"/>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E2AC6863-410C-48C0-BE5D-B81DEC48AB43}" type="slidenum">
              <a:rPr lang="en-IN" smtClean="0"/>
              <a:t>‹#›</a:t>
            </a:fld>
            <a:endParaRPr lang="en-IN"/>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a:t>Click to edit Master title style</a:t>
            </a:r>
            <a:br>
              <a:rPr lang="en-US"/>
            </a:br>
            <a:endParaRPr lang="en-US"/>
          </a:p>
        </p:txBody>
      </p:sp>
      <p:pic>
        <p:nvPicPr>
          <p:cNvPr id="10" name="Picture 8">
            <a:extLst>
              <a:ext uri="{FF2B5EF4-FFF2-40B4-BE49-F238E27FC236}">
                <a16:creationId xmlns:a16="http://schemas.microsoft.com/office/drawing/2014/main" id="{F403757B-3C0A-0849-B674-7D15D576B3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590632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IN"/>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E2AC6863-410C-48C0-BE5D-B81DEC48AB43}" type="slidenum">
              <a:rPr lang="en-IN" smtClean="0"/>
              <a:t>‹#›</a:t>
            </a:fld>
            <a:endParaRPr lang="en-IN"/>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8" name="Picture 5">
            <a:extLst>
              <a:ext uri="{FF2B5EF4-FFF2-40B4-BE49-F238E27FC236}">
                <a16:creationId xmlns:a16="http://schemas.microsoft.com/office/drawing/2014/main" id="{304C88D0-29FE-C440-9C89-488968EEA1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54093158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IN"/>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E2AC6863-410C-48C0-BE5D-B81DEC48AB43}" type="slidenum">
              <a:rPr lang="en-IN" smtClean="0"/>
              <a:t>‹#›</a:t>
            </a:fld>
            <a:endParaRPr lang="en-IN"/>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8" name="Picture 8">
            <a:extLst>
              <a:ext uri="{FF2B5EF4-FFF2-40B4-BE49-F238E27FC236}">
                <a16:creationId xmlns:a16="http://schemas.microsoft.com/office/drawing/2014/main" id="{F353D65A-B34C-B04E-8C59-65EFBD2634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7195450"/>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IN"/>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E2AC6863-410C-48C0-BE5D-B81DEC48AB43}" type="slidenum">
              <a:rPr lang="en-IN" smtClean="0"/>
              <a:t>‹#›</a:t>
            </a:fld>
            <a:endParaRPr lang="en-IN"/>
          </a:p>
        </p:txBody>
      </p:sp>
      <p:pic>
        <p:nvPicPr>
          <p:cNvPr id="6" name="Picture 5">
            <a:extLst>
              <a:ext uri="{FF2B5EF4-FFF2-40B4-BE49-F238E27FC236}">
                <a16:creationId xmlns:a16="http://schemas.microsoft.com/office/drawing/2014/main" id="{9A8872FF-F4A9-EC4C-AFA7-65B0DF8816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52815520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IN"/>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2" cy="566677"/>
          </a:xfrm>
          <a:prstGeom prst="rect">
            <a:avLst/>
          </a:prstGeom>
        </p:spPr>
      </p:pic>
    </p:spTree>
    <p:extLst>
      <p:ext uri="{BB962C8B-B14F-4D97-AF65-F5344CB8AC3E}">
        <p14:creationId xmlns:p14="http://schemas.microsoft.com/office/powerpoint/2010/main" val="2855887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6769-E1B2-4143-B2AD-5D1C87DC0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A6B4C6F-FB69-422B-91BD-2F80E863FA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652AF9-B47C-4D01-AA1E-FFBB823FAE8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BB32A75-6B17-4676-B8CA-3809B63990E7}"/>
              </a:ext>
            </a:extLst>
          </p:cNvPr>
          <p:cNvSpPr>
            <a:spLocks noGrp="1"/>
          </p:cNvSpPr>
          <p:nvPr>
            <p:ph type="ftr" sz="quarter" idx="11"/>
          </p:nvPr>
        </p:nvSpPr>
        <p:spPr/>
        <p:txBody>
          <a:bodyPr/>
          <a:lstStyle/>
          <a:p>
            <a:r>
              <a:rPr lang="en-IN"/>
              <a:t>© 2022 Cognizant</a:t>
            </a:r>
          </a:p>
        </p:txBody>
      </p:sp>
      <p:sp>
        <p:nvSpPr>
          <p:cNvPr id="6" name="Slide Number Placeholder 5">
            <a:extLst>
              <a:ext uri="{FF2B5EF4-FFF2-40B4-BE49-F238E27FC236}">
                <a16:creationId xmlns:a16="http://schemas.microsoft.com/office/drawing/2014/main" id="{D398D49B-7033-46E0-AD72-013C98941E0C}"/>
              </a:ext>
            </a:extLst>
          </p:cNvPr>
          <p:cNvSpPr>
            <a:spLocks noGrp="1"/>
          </p:cNvSpPr>
          <p:nvPr>
            <p:ph type="sldNum" sz="quarter" idx="12"/>
          </p:nvPr>
        </p:nvSpPr>
        <p:spPr/>
        <p:txBody>
          <a:bodyPr/>
          <a:lstStyle/>
          <a:p>
            <a:fld id="{E2AC6863-410C-48C0-BE5D-B81DEC48AB43}" type="slidenum">
              <a:rPr lang="en-IN" smtClean="0"/>
              <a:t>‹#›</a:t>
            </a:fld>
            <a:endParaRPr lang="en-IN"/>
          </a:p>
        </p:txBody>
      </p:sp>
    </p:spTree>
    <p:extLst>
      <p:ext uri="{BB962C8B-B14F-4D97-AF65-F5344CB8AC3E}">
        <p14:creationId xmlns:p14="http://schemas.microsoft.com/office/powerpoint/2010/main" val="366710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IN"/>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1" cy="566677"/>
          </a:xfrm>
          <a:prstGeom prst="rect">
            <a:avLst/>
          </a:prstGeom>
        </p:spPr>
      </p:pic>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spTree>
    <p:extLst>
      <p:ext uri="{BB962C8B-B14F-4D97-AF65-F5344CB8AC3E}">
        <p14:creationId xmlns:p14="http://schemas.microsoft.com/office/powerpoint/2010/main" val="8269111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IN"/>
              <a:t>© 2022 Cognizant</a:t>
            </a:r>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E2AC6863-410C-48C0-BE5D-B81DEC48AB43}" type="slidenum">
              <a:rPr lang="en-IN" smtClean="0"/>
              <a:t>‹#›</a:t>
            </a:fld>
            <a:endParaRPr lang="en-IN"/>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73977005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IN"/>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E2AC6863-410C-48C0-BE5D-B81DEC48AB43}" type="slidenum">
              <a:rPr lang="en-IN" smtClean="0"/>
              <a:t>‹#›</a:t>
            </a:fld>
            <a:endParaRPr lang="en-IN"/>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37079562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IN"/>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E2AC6863-410C-48C0-BE5D-B81DEC48AB43}" type="slidenum">
              <a:rPr lang="en-IN" smtClean="0"/>
              <a:t>‹#›</a:t>
            </a:fld>
            <a:endParaRPr lang="en-IN"/>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594993274"/>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IN"/>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E2AC6863-410C-48C0-BE5D-B81DEC48AB43}" type="slidenum">
              <a:rPr lang="en-IN" smtClean="0"/>
              <a:t>‹#›</a:t>
            </a:fld>
            <a:endParaRPr lang="en-IN"/>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745067817"/>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IN"/>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E2AC6863-410C-48C0-BE5D-B81DEC48AB43}" type="slidenum">
              <a:rPr lang="en-IN" smtClean="0"/>
              <a:t>‹#›</a:t>
            </a:fld>
            <a:endParaRPr lang="en-IN"/>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772512800"/>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IN"/>
              <a:t>© 2022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E2AC6863-410C-48C0-BE5D-B81DEC48AB43}" type="slidenum">
              <a:rPr lang="en-IN" smtClean="0"/>
              <a:t>‹#›</a:t>
            </a:fld>
            <a:endParaRPr lang="en-IN"/>
          </a:p>
        </p:txBody>
      </p:sp>
    </p:spTree>
    <p:extLst>
      <p:ext uri="{BB962C8B-B14F-4D97-AF65-F5344CB8AC3E}">
        <p14:creationId xmlns:p14="http://schemas.microsoft.com/office/powerpoint/2010/main" val="1399809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p15:clr>
            <a:srgbClr val="F26B43"/>
          </p15:clr>
        </p15:guide>
        <p15:guide id="2" pos="285">
          <p15:clr>
            <a:srgbClr val="F26B43"/>
          </p15:clr>
        </p15:guide>
        <p15:guide id="3" orient="horz" pos="3943">
          <p15:clr>
            <a:srgbClr val="F26B43"/>
          </p15:clr>
        </p15:guide>
        <p15:guide id="4" orient="horz" pos="288">
          <p15:clr>
            <a:srgbClr val="F26B43"/>
          </p15:clr>
        </p15:guide>
        <p15:guide id="5" orient="horz" pos="41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F5CC-0346-4F96-AE75-9710BD46DD35}"/>
              </a:ext>
            </a:extLst>
          </p:cNvPr>
          <p:cNvSpPr>
            <a:spLocks noGrp="1"/>
          </p:cNvSpPr>
          <p:nvPr>
            <p:ph type="ctrTitle"/>
          </p:nvPr>
        </p:nvSpPr>
        <p:spPr>
          <a:xfrm>
            <a:off x="1042416" y="2313802"/>
            <a:ext cx="9381744" cy="553998"/>
          </a:xfrm>
        </p:spPr>
        <p:txBody>
          <a:bodyPr/>
          <a:lstStyle/>
          <a:p>
            <a:r>
              <a:rPr lang="en-US" dirty="0"/>
              <a:t>CHAT TRANSLATION APPLICATION</a:t>
            </a:r>
            <a:endParaRPr lang="en-IN" dirty="0"/>
          </a:p>
        </p:txBody>
      </p:sp>
      <p:sp>
        <p:nvSpPr>
          <p:cNvPr id="3" name="Footer Placeholder 2">
            <a:extLst>
              <a:ext uri="{FF2B5EF4-FFF2-40B4-BE49-F238E27FC236}">
                <a16:creationId xmlns:a16="http://schemas.microsoft.com/office/drawing/2014/main" id="{4149EB57-5035-4623-BA5A-D226EB5B7B5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0" i="0" u="none" strike="noStrike" kern="1200" cap="none" spc="0" normalizeH="0" baseline="0" noProof="0">
                <a:ln>
                  <a:noFill/>
                </a:ln>
                <a:solidFill>
                  <a:srgbClr val="FFFFFF"/>
                </a:solidFill>
                <a:effectLst/>
                <a:uLnTx/>
                <a:uFillTx/>
                <a:latin typeface="Arial" panose="020B0604020202020204"/>
                <a:ea typeface="+mn-ea"/>
                <a:cs typeface="+mn-cs"/>
              </a:rPr>
              <a:t>© 2022 Cognizant</a:t>
            </a:r>
          </a:p>
        </p:txBody>
      </p:sp>
      <p:sp>
        <p:nvSpPr>
          <p:cNvPr id="4" name="Slide Number Placeholder 3">
            <a:extLst>
              <a:ext uri="{FF2B5EF4-FFF2-40B4-BE49-F238E27FC236}">
                <a16:creationId xmlns:a16="http://schemas.microsoft.com/office/drawing/2014/main" id="{CA554CC6-770B-4F66-8470-19A717A1CB8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2AC6863-410C-48C0-BE5D-B81DEC48AB43}" type="slidenum">
              <a:rPr kumimoji="0" lang="en-IN" sz="7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74804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8FBBCE-E7C9-0F1F-97B6-49A323904414}"/>
              </a:ext>
            </a:extLst>
          </p:cNvPr>
          <p:cNvSpPr>
            <a:spLocks noGrp="1"/>
          </p:cNvSpPr>
          <p:nvPr>
            <p:ph type="ftr" sz="quarter" idx="11"/>
          </p:nvPr>
        </p:nvSpPr>
        <p:spPr/>
        <p:txBody>
          <a:bodyPr/>
          <a:lstStyle/>
          <a:p>
            <a:r>
              <a:rPr lang="en-IN"/>
              <a:t>© 2022 Cognizant</a:t>
            </a:r>
          </a:p>
        </p:txBody>
      </p:sp>
      <p:sp>
        <p:nvSpPr>
          <p:cNvPr id="3" name="Title 2">
            <a:extLst>
              <a:ext uri="{FF2B5EF4-FFF2-40B4-BE49-F238E27FC236}">
                <a16:creationId xmlns:a16="http://schemas.microsoft.com/office/drawing/2014/main" id="{6404EB53-B606-6BEF-3812-0B1FE4ECF998}"/>
              </a:ext>
            </a:extLst>
          </p:cNvPr>
          <p:cNvSpPr>
            <a:spLocks noGrp="1"/>
          </p:cNvSpPr>
          <p:nvPr>
            <p:ph type="ctrTitle"/>
          </p:nvPr>
        </p:nvSpPr>
        <p:spPr>
          <a:xfrm>
            <a:off x="503493" y="1020250"/>
            <a:ext cx="4013200" cy="564954"/>
          </a:xfrm>
        </p:spPr>
        <p:txBody>
          <a:bodyPr/>
          <a:lstStyle/>
          <a:p>
            <a:r>
              <a:rPr lang="en-US" dirty="0"/>
              <a:t>INTRODUCTION</a:t>
            </a:r>
          </a:p>
        </p:txBody>
      </p:sp>
      <p:sp>
        <p:nvSpPr>
          <p:cNvPr id="4" name="Subtitle 3">
            <a:extLst>
              <a:ext uri="{FF2B5EF4-FFF2-40B4-BE49-F238E27FC236}">
                <a16:creationId xmlns:a16="http://schemas.microsoft.com/office/drawing/2014/main" id="{05003075-ACB4-ACC1-097E-FF54717F499F}"/>
              </a:ext>
            </a:extLst>
          </p:cNvPr>
          <p:cNvSpPr>
            <a:spLocks noGrp="1"/>
          </p:cNvSpPr>
          <p:nvPr>
            <p:ph type="subTitle" idx="1"/>
          </p:nvPr>
        </p:nvSpPr>
        <p:spPr>
          <a:xfrm>
            <a:off x="503493" y="1764792"/>
            <a:ext cx="4699443" cy="3182112"/>
          </a:xfrm>
        </p:spPr>
        <p:txBody>
          <a:bodyPr/>
          <a:lstStyle/>
          <a:p>
            <a:r>
              <a:rPr lang="en-US" dirty="0"/>
              <a:t>The Chat Translation Application is designed to enable seamless communication between users who speak different languages. By integrating real-time messaging with automatic translation and speech synthesis, the app breaks down language barriers and enhances user experience. Built using React for the UI and Spring Boot for the APIs, it leverages WebSocket for instant communication, Gemini API for accurate translations and Speech Synthesis API for text-to-voice translation.</a:t>
            </a:r>
          </a:p>
          <a:p>
            <a:endParaRPr lang="en-US" dirty="0"/>
          </a:p>
        </p:txBody>
      </p:sp>
    </p:spTree>
    <p:extLst>
      <p:ext uri="{BB962C8B-B14F-4D97-AF65-F5344CB8AC3E}">
        <p14:creationId xmlns:p14="http://schemas.microsoft.com/office/powerpoint/2010/main" val="2869306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9259E9-D307-FEE4-6CB8-8860D7AA4374}"/>
              </a:ext>
            </a:extLst>
          </p:cNvPr>
          <p:cNvSpPr>
            <a:spLocks noGrp="1"/>
          </p:cNvSpPr>
          <p:nvPr>
            <p:ph type="ftr" sz="quarter" idx="11"/>
          </p:nvPr>
        </p:nvSpPr>
        <p:spPr/>
        <p:txBody>
          <a:bodyPr/>
          <a:lstStyle/>
          <a:p>
            <a:r>
              <a:rPr lang="en-IN"/>
              <a:t>© 2022 Cognizant</a:t>
            </a:r>
          </a:p>
        </p:txBody>
      </p:sp>
      <p:sp>
        <p:nvSpPr>
          <p:cNvPr id="6" name="Text Placeholder 56">
            <a:extLst>
              <a:ext uri="{FF2B5EF4-FFF2-40B4-BE49-F238E27FC236}">
                <a16:creationId xmlns:a16="http://schemas.microsoft.com/office/drawing/2014/main" id="{7CD893E6-220E-DDD1-1BED-F196208982FC}"/>
              </a:ext>
            </a:extLst>
          </p:cNvPr>
          <p:cNvSpPr txBox="1">
            <a:spLocks/>
          </p:cNvSpPr>
          <p:nvPr/>
        </p:nvSpPr>
        <p:spPr>
          <a:xfrm>
            <a:off x="1245816" y="4904767"/>
            <a:ext cx="2593199" cy="84218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US" b="1"/>
              <a:t>Browser Compatibility</a:t>
            </a:r>
            <a:r>
              <a:rPr lang="en-US"/>
              <a:t> </a:t>
            </a:r>
          </a:p>
          <a:p>
            <a:pPr>
              <a:spcBef>
                <a:spcPts val="200"/>
              </a:spcBef>
            </a:pPr>
            <a:r>
              <a:rPr lang="en-US"/>
              <a:t>SockJS fallback support</a:t>
            </a:r>
            <a:endParaRPr lang="en-US" dirty="0"/>
          </a:p>
        </p:txBody>
      </p:sp>
      <p:sp>
        <p:nvSpPr>
          <p:cNvPr id="7" name="Text Placeholder 58">
            <a:extLst>
              <a:ext uri="{FF2B5EF4-FFF2-40B4-BE49-F238E27FC236}">
                <a16:creationId xmlns:a16="http://schemas.microsoft.com/office/drawing/2014/main" id="{D4E16F64-C00C-1136-368F-59C9FE30565F}"/>
              </a:ext>
            </a:extLst>
          </p:cNvPr>
          <p:cNvSpPr txBox="1">
            <a:spLocks/>
          </p:cNvSpPr>
          <p:nvPr/>
        </p:nvSpPr>
        <p:spPr>
          <a:xfrm>
            <a:off x="3839016" y="4904767"/>
            <a:ext cx="2118414" cy="84218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US" b="1"/>
              <a:t>Speech Synthesis</a:t>
            </a:r>
          </a:p>
          <a:p>
            <a:pPr>
              <a:spcBef>
                <a:spcPts val="200"/>
              </a:spcBef>
            </a:pPr>
            <a:r>
              <a:rPr lang="en-US"/>
              <a:t>Voice playback of messages</a:t>
            </a:r>
            <a:endParaRPr lang="en-US" dirty="0"/>
          </a:p>
        </p:txBody>
      </p:sp>
      <p:sp>
        <p:nvSpPr>
          <p:cNvPr id="8" name="Text Placeholder 60">
            <a:extLst>
              <a:ext uri="{FF2B5EF4-FFF2-40B4-BE49-F238E27FC236}">
                <a16:creationId xmlns:a16="http://schemas.microsoft.com/office/drawing/2014/main" id="{9D30296B-F04C-6FBC-630B-0BDCBE77DEF0}"/>
              </a:ext>
            </a:extLst>
          </p:cNvPr>
          <p:cNvSpPr txBox="1">
            <a:spLocks/>
          </p:cNvSpPr>
          <p:nvPr/>
        </p:nvSpPr>
        <p:spPr>
          <a:xfrm>
            <a:off x="6096000" y="4904767"/>
            <a:ext cx="2281969" cy="842179"/>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US" b="1" dirty="0"/>
              <a:t>Language Preference</a:t>
            </a:r>
            <a:r>
              <a:rPr lang="en-US" dirty="0"/>
              <a:t> </a:t>
            </a:r>
          </a:p>
          <a:p>
            <a:pPr>
              <a:spcBef>
                <a:spcPts val="200"/>
              </a:spcBef>
            </a:pPr>
            <a:r>
              <a:rPr lang="en-US" dirty="0"/>
              <a:t>Dynamic language selection</a:t>
            </a:r>
          </a:p>
        </p:txBody>
      </p:sp>
      <p:sp>
        <p:nvSpPr>
          <p:cNvPr id="9" name="Text Placeholder 62">
            <a:extLst>
              <a:ext uri="{FF2B5EF4-FFF2-40B4-BE49-F238E27FC236}">
                <a16:creationId xmlns:a16="http://schemas.microsoft.com/office/drawing/2014/main" id="{711F01BE-E50C-6FEB-30BA-30A0DB5493B6}"/>
              </a:ext>
            </a:extLst>
          </p:cNvPr>
          <p:cNvSpPr txBox="1">
            <a:spLocks/>
          </p:cNvSpPr>
          <p:nvPr/>
        </p:nvSpPr>
        <p:spPr>
          <a:xfrm>
            <a:off x="6282873" y="3128210"/>
            <a:ext cx="2118415" cy="842179"/>
          </a:xfrm>
          <a:prstGeom prst="rect">
            <a:avLst/>
          </a:prstGeom>
        </p:spPr>
        <p:txBody>
          <a:bodyPr>
            <a:norm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User Interface</a:t>
            </a:r>
            <a:r>
              <a:rPr lang="en-US" dirty="0"/>
              <a:t> React-based chat UI</a:t>
            </a:r>
          </a:p>
        </p:txBody>
      </p:sp>
      <p:sp>
        <p:nvSpPr>
          <p:cNvPr id="10" name="Text Placeholder 24">
            <a:extLst>
              <a:ext uri="{FF2B5EF4-FFF2-40B4-BE49-F238E27FC236}">
                <a16:creationId xmlns:a16="http://schemas.microsoft.com/office/drawing/2014/main" id="{00532E84-5929-911E-C736-82D85670539D}"/>
              </a:ext>
            </a:extLst>
          </p:cNvPr>
          <p:cNvSpPr txBox="1">
            <a:spLocks/>
          </p:cNvSpPr>
          <p:nvPr/>
        </p:nvSpPr>
        <p:spPr>
          <a:xfrm>
            <a:off x="3777171" y="3128209"/>
            <a:ext cx="2505702" cy="842179"/>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US" b="1"/>
              <a:t>Language Translation</a:t>
            </a:r>
            <a:r>
              <a:rPr lang="en-US"/>
              <a:t> </a:t>
            </a:r>
          </a:p>
          <a:p>
            <a:pPr>
              <a:spcBef>
                <a:spcPts val="200"/>
              </a:spcBef>
            </a:pPr>
            <a:r>
              <a:rPr lang="en-US"/>
              <a:t>Auto-translate messages</a:t>
            </a:r>
            <a:endParaRPr lang="en-US" dirty="0"/>
          </a:p>
        </p:txBody>
      </p:sp>
      <p:sp>
        <p:nvSpPr>
          <p:cNvPr id="11" name="Text Placeholder 28">
            <a:extLst>
              <a:ext uri="{FF2B5EF4-FFF2-40B4-BE49-F238E27FC236}">
                <a16:creationId xmlns:a16="http://schemas.microsoft.com/office/drawing/2014/main" id="{E031CE4C-7A53-3A0C-6A36-7B7E60FED930}"/>
              </a:ext>
            </a:extLst>
          </p:cNvPr>
          <p:cNvSpPr txBox="1">
            <a:spLocks/>
          </p:cNvSpPr>
          <p:nvPr/>
        </p:nvSpPr>
        <p:spPr>
          <a:xfrm>
            <a:off x="8550630" y="4975156"/>
            <a:ext cx="2678202" cy="842179"/>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US" b="1" dirty="0"/>
              <a:t>Multi-Language Support</a:t>
            </a:r>
          </a:p>
          <a:p>
            <a:pPr>
              <a:spcBef>
                <a:spcPts val="200"/>
              </a:spcBef>
            </a:pPr>
            <a:r>
              <a:rPr lang="en-US" dirty="0"/>
              <a:t>10+ languages supported</a:t>
            </a:r>
          </a:p>
        </p:txBody>
      </p:sp>
      <p:sp>
        <p:nvSpPr>
          <p:cNvPr id="12" name="Text Placeholder 32">
            <a:extLst>
              <a:ext uri="{FF2B5EF4-FFF2-40B4-BE49-F238E27FC236}">
                <a16:creationId xmlns:a16="http://schemas.microsoft.com/office/drawing/2014/main" id="{65FD4ABF-ABAA-9B5F-965E-A49B254221EA}"/>
              </a:ext>
            </a:extLst>
          </p:cNvPr>
          <p:cNvSpPr txBox="1">
            <a:spLocks/>
          </p:cNvSpPr>
          <p:nvPr/>
        </p:nvSpPr>
        <p:spPr>
          <a:xfrm>
            <a:off x="8680094" y="3128211"/>
            <a:ext cx="2118415" cy="842179"/>
          </a:xfrm>
          <a:prstGeom prst="rect">
            <a:avLst/>
          </a:prstGeom>
        </p:spPr>
        <p:txBody>
          <a:bodyPr>
            <a:norm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Message Storage</a:t>
            </a:r>
            <a:r>
              <a:rPr lang="en-US"/>
              <a:t> Persistent database logging</a:t>
            </a:r>
            <a:endParaRPr lang="en-US" dirty="0"/>
          </a:p>
        </p:txBody>
      </p:sp>
      <p:sp>
        <p:nvSpPr>
          <p:cNvPr id="13" name="Text Placeholder 36">
            <a:extLst>
              <a:ext uri="{FF2B5EF4-FFF2-40B4-BE49-F238E27FC236}">
                <a16:creationId xmlns:a16="http://schemas.microsoft.com/office/drawing/2014/main" id="{330F38F1-FD6E-1223-6869-817C6143DD7B}"/>
              </a:ext>
            </a:extLst>
          </p:cNvPr>
          <p:cNvSpPr txBox="1">
            <a:spLocks/>
          </p:cNvSpPr>
          <p:nvPr/>
        </p:nvSpPr>
        <p:spPr>
          <a:xfrm>
            <a:off x="1222408" y="3128211"/>
            <a:ext cx="2531445" cy="842179"/>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US" b="1"/>
              <a:t>Real-Time Messaging</a:t>
            </a:r>
            <a:r>
              <a:rPr lang="en-US"/>
              <a:t> </a:t>
            </a:r>
          </a:p>
          <a:p>
            <a:pPr>
              <a:spcBef>
                <a:spcPts val="200"/>
              </a:spcBef>
            </a:pPr>
            <a:r>
              <a:rPr lang="en-US"/>
              <a:t>Instant chat via WebSocket</a:t>
            </a:r>
            <a:endParaRPr lang="en-US" dirty="0"/>
          </a:p>
        </p:txBody>
      </p:sp>
      <p:pic>
        <p:nvPicPr>
          <p:cNvPr id="14" name="Picture 2">
            <a:extLst>
              <a:ext uri="{FF2B5EF4-FFF2-40B4-BE49-F238E27FC236}">
                <a16:creationId xmlns:a16="http://schemas.microsoft.com/office/drawing/2014/main" id="{EDF43C58-8324-059B-19D1-B921012BC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472" y="2493887"/>
            <a:ext cx="634323" cy="6343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9532337-EFD1-A0AA-500D-7D870AFF2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196" y="2463618"/>
            <a:ext cx="542378" cy="5423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853DC5E2-E69C-5231-0391-A47BE9D7E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488" y="2493887"/>
            <a:ext cx="634322" cy="6343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F4C4848F-6D86-2A06-CA82-75B8826C1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2818" y="2463618"/>
            <a:ext cx="609533" cy="6095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0C392F89-4B18-7BB2-63B5-B32B5D573B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8252" y="4345975"/>
            <a:ext cx="492403" cy="49240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F02C0765-C47C-772A-98D6-9BD96F8B2B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0660" y="4345975"/>
            <a:ext cx="629181" cy="6291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1BABEA49-074A-6999-53BD-B711E3B39B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7380" y="4220076"/>
            <a:ext cx="704629" cy="7046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a:extLst>
              <a:ext uri="{FF2B5EF4-FFF2-40B4-BE49-F238E27FC236}">
                <a16:creationId xmlns:a16="http://schemas.microsoft.com/office/drawing/2014/main" id="{E421AA89-9025-1E67-8591-71B3BD8962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2286" y="4326521"/>
            <a:ext cx="555510" cy="555510"/>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
            <a:extLst>
              <a:ext uri="{FF2B5EF4-FFF2-40B4-BE49-F238E27FC236}">
                <a16:creationId xmlns:a16="http://schemas.microsoft.com/office/drawing/2014/main" id="{AC03C705-BEBA-DBD2-775E-EAC8D4264D71}"/>
              </a:ext>
            </a:extLst>
          </p:cNvPr>
          <p:cNvSpPr>
            <a:spLocks noGrp="1"/>
          </p:cNvSpPr>
          <p:nvPr>
            <p:ph type="ctrTitle"/>
          </p:nvPr>
        </p:nvSpPr>
        <p:spPr>
          <a:xfrm>
            <a:off x="3950830" y="1608940"/>
            <a:ext cx="4013200" cy="564954"/>
          </a:xfrm>
        </p:spPr>
        <p:txBody>
          <a:bodyPr/>
          <a:lstStyle/>
          <a:p>
            <a:pPr algn="ctr"/>
            <a:r>
              <a:rPr lang="en-US" dirty="0"/>
              <a:t>FEATURES</a:t>
            </a:r>
          </a:p>
        </p:txBody>
      </p:sp>
    </p:spTree>
    <p:extLst>
      <p:ext uri="{BB962C8B-B14F-4D97-AF65-F5344CB8AC3E}">
        <p14:creationId xmlns:p14="http://schemas.microsoft.com/office/powerpoint/2010/main" val="320490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1722DC-C97A-6BF7-4798-E71104767CD2}"/>
              </a:ext>
            </a:extLst>
          </p:cNvPr>
          <p:cNvSpPr>
            <a:spLocks noGrp="1"/>
          </p:cNvSpPr>
          <p:nvPr>
            <p:ph type="ftr" sz="quarter" idx="11"/>
          </p:nvPr>
        </p:nvSpPr>
        <p:spPr>
          <a:xfrm>
            <a:off x="1051560" y="6108192"/>
            <a:ext cx="1198179" cy="365125"/>
          </a:xfrm>
        </p:spPr>
        <p:txBody>
          <a:bodyPr/>
          <a:lstStyle/>
          <a:p>
            <a:r>
              <a:rPr lang="en-IN"/>
              <a:t>© 2022 Cognizant</a:t>
            </a:r>
          </a:p>
        </p:txBody>
      </p:sp>
      <p:sp>
        <p:nvSpPr>
          <p:cNvPr id="3" name="Slide Number Placeholder 2">
            <a:extLst>
              <a:ext uri="{FF2B5EF4-FFF2-40B4-BE49-F238E27FC236}">
                <a16:creationId xmlns:a16="http://schemas.microsoft.com/office/drawing/2014/main" id="{0A206E57-3D88-5CA3-E28A-1937D4927F49}"/>
              </a:ext>
            </a:extLst>
          </p:cNvPr>
          <p:cNvSpPr>
            <a:spLocks noGrp="1"/>
          </p:cNvSpPr>
          <p:nvPr>
            <p:ph type="sldNum" sz="quarter" idx="12"/>
          </p:nvPr>
        </p:nvSpPr>
        <p:spPr>
          <a:xfrm>
            <a:off x="466343" y="6108191"/>
            <a:ext cx="352097" cy="365760"/>
          </a:xfrm>
        </p:spPr>
        <p:txBody>
          <a:bodyPr/>
          <a:lstStyle/>
          <a:p>
            <a:fld id="{E2AC6863-410C-48C0-BE5D-B81DEC48AB43}" type="slidenum">
              <a:rPr lang="en-IN" smtClean="0"/>
              <a:t>4</a:t>
            </a:fld>
            <a:endParaRPr lang="en-IN"/>
          </a:p>
        </p:txBody>
      </p:sp>
      <p:sp>
        <p:nvSpPr>
          <p:cNvPr id="4" name="TextBox 3">
            <a:extLst>
              <a:ext uri="{FF2B5EF4-FFF2-40B4-BE49-F238E27FC236}">
                <a16:creationId xmlns:a16="http://schemas.microsoft.com/office/drawing/2014/main" id="{6AB3F45E-B7CD-FEBD-56F9-5C7830E008C3}"/>
              </a:ext>
            </a:extLst>
          </p:cNvPr>
          <p:cNvSpPr txBox="1"/>
          <p:nvPr/>
        </p:nvSpPr>
        <p:spPr>
          <a:xfrm>
            <a:off x="237744" y="278026"/>
            <a:ext cx="7628823" cy="584775"/>
          </a:xfrm>
          <a:prstGeom prst="rect">
            <a:avLst/>
          </a:prstGeom>
          <a:noFill/>
        </p:spPr>
        <p:txBody>
          <a:bodyPr wrap="square">
            <a:spAutoFit/>
          </a:bodyPr>
          <a:lstStyle/>
          <a:p>
            <a:pPr algn="ctr">
              <a:buNone/>
            </a:pPr>
            <a:r>
              <a:rPr lang="en-US" sz="1600" b="1" dirty="0"/>
              <a:t>The React frontend connects to the Spring Boot backend</a:t>
            </a:r>
            <a:r>
              <a:rPr lang="en-US" sz="1600" dirty="0"/>
              <a:t> using WebSocket, enabled via </a:t>
            </a:r>
            <a:r>
              <a:rPr lang="en-US" sz="1600" dirty="0" err="1"/>
              <a:t>SockJS</a:t>
            </a:r>
            <a:r>
              <a:rPr lang="en-US" sz="1600" dirty="0"/>
              <a:t> and STOMP.js for real-time communication.</a:t>
            </a:r>
          </a:p>
        </p:txBody>
      </p:sp>
      <p:sp>
        <p:nvSpPr>
          <p:cNvPr id="5" name="Rectangle: Rounded Corners 4">
            <a:extLst>
              <a:ext uri="{FF2B5EF4-FFF2-40B4-BE49-F238E27FC236}">
                <a16:creationId xmlns:a16="http://schemas.microsoft.com/office/drawing/2014/main" id="{E083F9D9-D987-771C-9C3A-F53ABF8E122E}"/>
              </a:ext>
            </a:extLst>
          </p:cNvPr>
          <p:cNvSpPr/>
          <p:nvPr/>
        </p:nvSpPr>
        <p:spPr>
          <a:xfrm>
            <a:off x="329700" y="1174695"/>
            <a:ext cx="7628823" cy="75863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The user sends a message</a:t>
            </a:r>
            <a:r>
              <a:rPr lang="en-US" sz="1600" dirty="0">
                <a:solidFill>
                  <a:schemeClr val="tx1"/>
                </a:solidFill>
              </a:rPr>
              <a:t> through the chat interface, which is published to the backend using STOMP protocol.</a:t>
            </a:r>
          </a:p>
        </p:txBody>
      </p:sp>
      <p:sp>
        <p:nvSpPr>
          <p:cNvPr id="6" name="Rectangle: Rounded Corners 5">
            <a:extLst>
              <a:ext uri="{FF2B5EF4-FFF2-40B4-BE49-F238E27FC236}">
                <a16:creationId xmlns:a16="http://schemas.microsoft.com/office/drawing/2014/main" id="{E215FE58-93D5-97B0-2935-B0EE9DFB958B}"/>
              </a:ext>
            </a:extLst>
          </p:cNvPr>
          <p:cNvSpPr/>
          <p:nvPr/>
        </p:nvSpPr>
        <p:spPr>
          <a:xfrm>
            <a:off x="329699" y="2119728"/>
            <a:ext cx="7628823" cy="75863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The backend receives the message</a:t>
            </a:r>
            <a:r>
              <a:rPr lang="en-US" sz="1600" dirty="0">
                <a:solidFill>
                  <a:schemeClr val="tx1"/>
                </a:solidFill>
              </a:rPr>
              <a:t>, translates it using the Gemini API, and stores it in the database using Spring Data JPA.</a:t>
            </a:r>
          </a:p>
        </p:txBody>
      </p:sp>
      <p:sp>
        <p:nvSpPr>
          <p:cNvPr id="7" name="Rectangle: Rounded Corners 6">
            <a:extLst>
              <a:ext uri="{FF2B5EF4-FFF2-40B4-BE49-F238E27FC236}">
                <a16:creationId xmlns:a16="http://schemas.microsoft.com/office/drawing/2014/main" id="{B7D0FEBE-FCB1-787D-6E97-2AD91CB5E04B}"/>
              </a:ext>
            </a:extLst>
          </p:cNvPr>
          <p:cNvSpPr/>
          <p:nvPr/>
        </p:nvSpPr>
        <p:spPr>
          <a:xfrm>
            <a:off x="329698" y="3137438"/>
            <a:ext cx="7628823" cy="67098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The translated message is delivered to the recipient</a:t>
            </a:r>
            <a:r>
              <a:rPr lang="en-US" sz="1600" dirty="0">
                <a:solidFill>
                  <a:schemeClr val="tx1"/>
                </a:solidFill>
              </a:rPr>
              <a:t> via WebSocket and displayed in the chat interface with a timestamp.</a:t>
            </a:r>
          </a:p>
        </p:txBody>
      </p:sp>
      <p:sp>
        <p:nvSpPr>
          <p:cNvPr id="8" name="Rectangle: Rounded Corners 7">
            <a:extLst>
              <a:ext uri="{FF2B5EF4-FFF2-40B4-BE49-F238E27FC236}">
                <a16:creationId xmlns:a16="http://schemas.microsoft.com/office/drawing/2014/main" id="{D47D8102-7A0A-37D5-EAEE-DC7FB0DEFA4C}"/>
              </a:ext>
            </a:extLst>
          </p:cNvPr>
          <p:cNvSpPr/>
          <p:nvPr/>
        </p:nvSpPr>
        <p:spPr>
          <a:xfrm>
            <a:off x="329697" y="3998869"/>
            <a:ext cx="7628823" cy="75863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The user can update their language preference</a:t>
            </a:r>
            <a:r>
              <a:rPr lang="en-US" sz="1600" dirty="0">
                <a:solidFill>
                  <a:schemeClr val="tx1"/>
                </a:solidFill>
              </a:rPr>
              <a:t> using a dropdown menu in the React UI, which sends the update to the backend.</a:t>
            </a:r>
          </a:p>
        </p:txBody>
      </p:sp>
      <p:sp>
        <p:nvSpPr>
          <p:cNvPr id="9" name="Rectangle: Rounded Corners 8">
            <a:extLst>
              <a:ext uri="{FF2B5EF4-FFF2-40B4-BE49-F238E27FC236}">
                <a16:creationId xmlns:a16="http://schemas.microsoft.com/office/drawing/2014/main" id="{5C09E743-F363-4AFA-CB36-B7B21D843DF6}"/>
              </a:ext>
            </a:extLst>
          </p:cNvPr>
          <p:cNvSpPr/>
          <p:nvPr/>
        </p:nvSpPr>
        <p:spPr>
          <a:xfrm>
            <a:off x="399733" y="4947956"/>
            <a:ext cx="7558787" cy="67098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The backend updates the language preference</a:t>
            </a:r>
            <a:r>
              <a:rPr lang="en-US" sz="1600" dirty="0">
                <a:solidFill>
                  <a:schemeClr val="tx1"/>
                </a:solidFill>
              </a:rPr>
              <a:t> and notifies the other user in real-time using STOMP messaging.</a:t>
            </a:r>
          </a:p>
        </p:txBody>
      </p:sp>
      <p:sp>
        <p:nvSpPr>
          <p:cNvPr id="10" name="Rectangle: Rounded Corners 9">
            <a:extLst>
              <a:ext uri="{FF2B5EF4-FFF2-40B4-BE49-F238E27FC236}">
                <a16:creationId xmlns:a16="http://schemas.microsoft.com/office/drawing/2014/main" id="{6BD01296-D0BC-344F-B352-F2D66026FA00}"/>
              </a:ext>
            </a:extLst>
          </p:cNvPr>
          <p:cNvSpPr/>
          <p:nvPr/>
        </p:nvSpPr>
        <p:spPr>
          <a:xfrm>
            <a:off x="329696" y="5809387"/>
            <a:ext cx="7628823" cy="75863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The recipient can play the translated message aloud</a:t>
            </a:r>
            <a:r>
              <a:rPr lang="en-US" sz="1600" dirty="0">
                <a:solidFill>
                  <a:schemeClr val="tx1"/>
                </a:solidFill>
              </a:rPr>
              <a:t> using the browser’s </a:t>
            </a:r>
            <a:r>
              <a:rPr lang="en-US" sz="1600" dirty="0" err="1">
                <a:solidFill>
                  <a:schemeClr val="tx1"/>
                </a:solidFill>
              </a:rPr>
              <a:t>SpeechSynthesis</a:t>
            </a:r>
            <a:r>
              <a:rPr lang="en-US" sz="1600" dirty="0">
                <a:solidFill>
                  <a:schemeClr val="tx1"/>
                </a:solidFill>
              </a:rPr>
              <a:t> API for voice output.</a:t>
            </a:r>
          </a:p>
        </p:txBody>
      </p:sp>
      <p:sp>
        <p:nvSpPr>
          <p:cNvPr id="11" name="Arrow: Down 10">
            <a:extLst>
              <a:ext uri="{FF2B5EF4-FFF2-40B4-BE49-F238E27FC236}">
                <a16:creationId xmlns:a16="http://schemas.microsoft.com/office/drawing/2014/main" id="{61654EDD-B18F-556F-762E-794794DA9AE9}"/>
              </a:ext>
            </a:extLst>
          </p:cNvPr>
          <p:cNvSpPr/>
          <p:nvPr/>
        </p:nvSpPr>
        <p:spPr>
          <a:xfrm>
            <a:off x="3890368" y="916887"/>
            <a:ext cx="257901" cy="30623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Down 11">
            <a:extLst>
              <a:ext uri="{FF2B5EF4-FFF2-40B4-BE49-F238E27FC236}">
                <a16:creationId xmlns:a16="http://schemas.microsoft.com/office/drawing/2014/main" id="{A244D448-7DB8-270F-8FF8-E484F4222D20}"/>
              </a:ext>
            </a:extLst>
          </p:cNvPr>
          <p:cNvSpPr/>
          <p:nvPr/>
        </p:nvSpPr>
        <p:spPr>
          <a:xfrm>
            <a:off x="3851867" y="1867642"/>
            <a:ext cx="257901" cy="30623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Down 12">
            <a:extLst>
              <a:ext uri="{FF2B5EF4-FFF2-40B4-BE49-F238E27FC236}">
                <a16:creationId xmlns:a16="http://schemas.microsoft.com/office/drawing/2014/main" id="{AE6F59AF-95D5-8C98-6CBD-1B3246F463D3}"/>
              </a:ext>
            </a:extLst>
          </p:cNvPr>
          <p:cNvSpPr/>
          <p:nvPr/>
        </p:nvSpPr>
        <p:spPr>
          <a:xfrm>
            <a:off x="3851866" y="2820474"/>
            <a:ext cx="257901" cy="30623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Down 13">
            <a:extLst>
              <a:ext uri="{FF2B5EF4-FFF2-40B4-BE49-F238E27FC236}">
                <a16:creationId xmlns:a16="http://schemas.microsoft.com/office/drawing/2014/main" id="{32F4D66C-E69C-27A0-423D-74FCD36E378A}"/>
              </a:ext>
            </a:extLst>
          </p:cNvPr>
          <p:cNvSpPr/>
          <p:nvPr/>
        </p:nvSpPr>
        <p:spPr>
          <a:xfrm>
            <a:off x="3853847" y="3780040"/>
            <a:ext cx="257901" cy="30623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Down 14">
            <a:extLst>
              <a:ext uri="{FF2B5EF4-FFF2-40B4-BE49-F238E27FC236}">
                <a16:creationId xmlns:a16="http://schemas.microsoft.com/office/drawing/2014/main" id="{37C1C0F3-39FD-F75C-02DD-E799F60377BD}"/>
              </a:ext>
            </a:extLst>
          </p:cNvPr>
          <p:cNvSpPr/>
          <p:nvPr/>
        </p:nvSpPr>
        <p:spPr>
          <a:xfrm>
            <a:off x="3868937" y="4699615"/>
            <a:ext cx="257901" cy="30623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Down 15">
            <a:extLst>
              <a:ext uri="{FF2B5EF4-FFF2-40B4-BE49-F238E27FC236}">
                <a16:creationId xmlns:a16="http://schemas.microsoft.com/office/drawing/2014/main" id="{CAA30FF2-1437-5B00-30A3-667FE7B744C5}"/>
              </a:ext>
            </a:extLst>
          </p:cNvPr>
          <p:cNvSpPr/>
          <p:nvPr/>
        </p:nvSpPr>
        <p:spPr>
          <a:xfrm>
            <a:off x="3923206" y="5619651"/>
            <a:ext cx="257901" cy="30623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itle 2">
            <a:extLst>
              <a:ext uri="{FF2B5EF4-FFF2-40B4-BE49-F238E27FC236}">
                <a16:creationId xmlns:a16="http://schemas.microsoft.com/office/drawing/2014/main" id="{66653A01-C4CD-3763-EEC1-7F2DC954AB0A}"/>
              </a:ext>
            </a:extLst>
          </p:cNvPr>
          <p:cNvSpPr txBox="1">
            <a:spLocks/>
          </p:cNvSpPr>
          <p:nvPr/>
        </p:nvSpPr>
        <p:spPr>
          <a:xfrm>
            <a:off x="9849895" y="658167"/>
            <a:ext cx="3154680" cy="564954"/>
          </a:xfrm>
          <a:prstGeom prst="rect">
            <a:avLst/>
          </a:prstGeom>
        </p:spPr>
        <p:txBody>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dirty="0">
                <a:solidFill>
                  <a:schemeClr val="bg1"/>
                </a:solidFill>
              </a:rPr>
              <a:t>WORKFLOW</a:t>
            </a:r>
          </a:p>
          <a:p>
            <a:endParaRPr lang="en-US" dirty="0">
              <a:solidFill>
                <a:schemeClr val="bg1"/>
              </a:solidFill>
            </a:endParaRPr>
          </a:p>
        </p:txBody>
      </p:sp>
    </p:spTree>
    <p:extLst>
      <p:ext uri="{BB962C8B-B14F-4D97-AF65-F5344CB8AC3E}">
        <p14:creationId xmlns:p14="http://schemas.microsoft.com/office/powerpoint/2010/main" val="2457802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DCB2-D1C5-A732-822C-427270A825C9}"/>
              </a:ext>
            </a:extLst>
          </p:cNvPr>
          <p:cNvSpPr>
            <a:spLocks noGrp="1"/>
          </p:cNvSpPr>
          <p:nvPr>
            <p:ph type="ctrTitle"/>
          </p:nvPr>
        </p:nvSpPr>
        <p:spPr>
          <a:xfrm>
            <a:off x="834415" y="1070234"/>
            <a:ext cx="6053327" cy="430887"/>
          </a:xfrm>
        </p:spPr>
        <p:txBody>
          <a:bodyPr/>
          <a:lstStyle/>
          <a:p>
            <a:r>
              <a:rPr lang="en-US" sz="2800" dirty="0"/>
              <a:t>TECHNOLOGIES USED</a:t>
            </a:r>
          </a:p>
        </p:txBody>
      </p:sp>
      <p:sp>
        <p:nvSpPr>
          <p:cNvPr id="3" name="Footer Placeholder 2">
            <a:extLst>
              <a:ext uri="{FF2B5EF4-FFF2-40B4-BE49-F238E27FC236}">
                <a16:creationId xmlns:a16="http://schemas.microsoft.com/office/drawing/2014/main" id="{C557CB51-EDD0-BD6F-43D2-D27792C298A4}"/>
              </a:ext>
            </a:extLst>
          </p:cNvPr>
          <p:cNvSpPr>
            <a:spLocks noGrp="1"/>
          </p:cNvSpPr>
          <p:nvPr>
            <p:ph type="ftr" sz="quarter" idx="11"/>
          </p:nvPr>
        </p:nvSpPr>
        <p:spPr>
          <a:xfrm>
            <a:off x="1243584" y="6343481"/>
            <a:ext cx="1198179" cy="303572"/>
          </a:xfrm>
        </p:spPr>
        <p:txBody>
          <a:bodyPr/>
          <a:lstStyle/>
          <a:p>
            <a:r>
              <a:rPr lang="en-IN"/>
              <a:t>© 2022 Cognizant</a:t>
            </a:r>
          </a:p>
        </p:txBody>
      </p:sp>
      <p:sp>
        <p:nvSpPr>
          <p:cNvPr id="4" name="Slide Number Placeholder 3">
            <a:extLst>
              <a:ext uri="{FF2B5EF4-FFF2-40B4-BE49-F238E27FC236}">
                <a16:creationId xmlns:a16="http://schemas.microsoft.com/office/drawing/2014/main" id="{DC6EFAF3-EB22-034E-899D-840274047EC0}"/>
              </a:ext>
            </a:extLst>
          </p:cNvPr>
          <p:cNvSpPr>
            <a:spLocks noGrp="1"/>
          </p:cNvSpPr>
          <p:nvPr>
            <p:ph type="sldNum" sz="quarter" idx="12"/>
          </p:nvPr>
        </p:nvSpPr>
        <p:spPr>
          <a:xfrm>
            <a:off x="658367" y="6343587"/>
            <a:ext cx="352097" cy="304100"/>
          </a:xfrm>
        </p:spPr>
        <p:txBody>
          <a:bodyPr/>
          <a:lstStyle/>
          <a:p>
            <a:fld id="{E2AC6863-410C-48C0-BE5D-B81DEC48AB43}" type="slidenum">
              <a:rPr lang="en-IN" smtClean="0"/>
              <a:t>5</a:t>
            </a:fld>
            <a:endParaRPr lang="en-IN"/>
          </a:p>
        </p:txBody>
      </p:sp>
      <p:sp>
        <p:nvSpPr>
          <p:cNvPr id="6" name="Text Placeholder 40">
            <a:extLst>
              <a:ext uri="{FF2B5EF4-FFF2-40B4-BE49-F238E27FC236}">
                <a16:creationId xmlns:a16="http://schemas.microsoft.com/office/drawing/2014/main" id="{5497B9FD-4147-18DC-0AD8-EEDBB67288F3}"/>
              </a:ext>
            </a:extLst>
          </p:cNvPr>
          <p:cNvSpPr txBox="1">
            <a:spLocks/>
          </p:cNvSpPr>
          <p:nvPr/>
        </p:nvSpPr>
        <p:spPr>
          <a:xfrm>
            <a:off x="1010464" y="1771774"/>
            <a:ext cx="8355305" cy="1171533"/>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STOMP (Simple Text Oriented Messaging Protocol)</a:t>
            </a:r>
            <a:endParaRPr lang="en-US" dirty="0"/>
          </a:p>
          <a:p>
            <a:r>
              <a:rPr lang="en-US" dirty="0"/>
              <a:t>Enables structured messaging over WebSocket for real-time chat.</a:t>
            </a:r>
          </a:p>
        </p:txBody>
      </p:sp>
      <p:sp>
        <p:nvSpPr>
          <p:cNvPr id="7" name="TextBox 6">
            <a:extLst>
              <a:ext uri="{FF2B5EF4-FFF2-40B4-BE49-F238E27FC236}">
                <a16:creationId xmlns:a16="http://schemas.microsoft.com/office/drawing/2014/main" id="{FE16BE7F-BAF8-CC66-75D1-1E5D8C563D65}"/>
              </a:ext>
            </a:extLst>
          </p:cNvPr>
          <p:cNvSpPr txBox="1"/>
          <p:nvPr/>
        </p:nvSpPr>
        <p:spPr>
          <a:xfrm>
            <a:off x="1010464" y="2614505"/>
            <a:ext cx="9034649" cy="584775"/>
          </a:xfrm>
          <a:prstGeom prst="rect">
            <a:avLst/>
          </a:prstGeom>
          <a:noFill/>
        </p:spPr>
        <p:txBody>
          <a:bodyPr wrap="square">
            <a:spAutoFit/>
          </a:bodyPr>
          <a:lstStyle/>
          <a:p>
            <a:r>
              <a:rPr lang="en-US" sz="1600" b="1" dirty="0" err="1"/>
              <a:t>SockJS</a:t>
            </a:r>
            <a:endParaRPr lang="en-US" sz="1600" dirty="0"/>
          </a:p>
          <a:p>
            <a:r>
              <a:rPr lang="en-US" sz="1600" dirty="0"/>
              <a:t>Provides fallback support for browsers that don’t support native WebSocket.</a:t>
            </a:r>
          </a:p>
        </p:txBody>
      </p:sp>
      <p:sp>
        <p:nvSpPr>
          <p:cNvPr id="8" name="TextBox 7">
            <a:extLst>
              <a:ext uri="{FF2B5EF4-FFF2-40B4-BE49-F238E27FC236}">
                <a16:creationId xmlns:a16="http://schemas.microsoft.com/office/drawing/2014/main" id="{6F51ACDC-377B-0218-03D7-E1F38512F050}"/>
              </a:ext>
            </a:extLst>
          </p:cNvPr>
          <p:cNvSpPr txBox="1"/>
          <p:nvPr/>
        </p:nvSpPr>
        <p:spPr>
          <a:xfrm>
            <a:off x="1013770" y="3462488"/>
            <a:ext cx="8678649" cy="584775"/>
          </a:xfrm>
          <a:prstGeom prst="rect">
            <a:avLst/>
          </a:prstGeom>
          <a:noFill/>
        </p:spPr>
        <p:txBody>
          <a:bodyPr wrap="square">
            <a:spAutoFit/>
          </a:bodyPr>
          <a:lstStyle/>
          <a:p>
            <a:r>
              <a:rPr lang="en-US" sz="1600" b="1" dirty="0"/>
              <a:t>Spring Boot WebSocket</a:t>
            </a:r>
            <a:endParaRPr lang="en-US" sz="1600" dirty="0"/>
          </a:p>
          <a:p>
            <a:r>
              <a:rPr lang="en-US" sz="1600" dirty="0"/>
              <a:t>Manages WebSocket connections and message routing on the backend.</a:t>
            </a:r>
          </a:p>
        </p:txBody>
      </p:sp>
      <p:sp>
        <p:nvSpPr>
          <p:cNvPr id="9" name="TextBox 8">
            <a:extLst>
              <a:ext uri="{FF2B5EF4-FFF2-40B4-BE49-F238E27FC236}">
                <a16:creationId xmlns:a16="http://schemas.microsoft.com/office/drawing/2014/main" id="{E99A11EE-AA05-9CE5-968A-E96E70F9FD79}"/>
              </a:ext>
            </a:extLst>
          </p:cNvPr>
          <p:cNvSpPr txBox="1"/>
          <p:nvPr/>
        </p:nvSpPr>
        <p:spPr>
          <a:xfrm>
            <a:off x="1066747" y="4298418"/>
            <a:ext cx="6166157" cy="830997"/>
          </a:xfrm>
          <a:prstGeom prst="rect">
            <a:avLst/>
          </a:prstGeom>
          <a:noFill/>
        </p:spPr>
        <p:txBody>
          <a:bodyPr wrap="square">
            <a:spAutoFit/>
          </a:bodyPr>
          <a:lstStyle/>
          <a:p>
            <a:r>
              <a:rPr lang="en-US" sz="1600" b="1" dirty="0"/>
              <a:t>Translation (Gemini API)</a:t>
            </a:r>
            <a:endParaRPr lang="en-US" sz="1600" dirty="0"/>
          </a:p>
          <a:p>
            <a:r>
              <a:rPr lang="en-US" sz="1600" dirty="0"/>
              <a:t>Translates messages into the recipient’s preferred language using Google’s Gemini generative language model.</a:t>
            </a:r>
          </a:p>
        </p:txBody>
      </p:sp>
      <p:sp>
        <p:nvSpPr>
          <p:cNvPr id="10" name="TextBox 9">
            <a:extLst>
              <a:ext uri="{FF2B5EF4-FFF2-40B4-BE49-F238E27FC236}">
                <a16:creationId xmlns:a16="http://schemas.microsoft.com/office/drawing/2014/main" id="{79F85DA1-CD56-06A0-9190-CAA21970F3C5}"/>
              </a:ext>
            </a:extLst>
          </p:cNvPr>
          <p:cNvSpPr txBox="1"/>
          <p:nvPr/>
        </p:nvSpPr>
        <p:spPr>
          <a:xfrm>
            <a:off x="1066747" y="5380570"/>
            <a:ext cx="4940861" cy="830997"/>
          </a:xfrm>
          <a:prstGeom prst="rect">
            <a:avLst/>
          </a:prstGeom>
          <a:noFill/>
        </p:spPr>
        <p:txBody>
          <a:bodyPr wrap="square">
            <a:spAutoFit/>
          </a:bodyPr>
          <a:lstStyle/>
          <a:p>
            <a:r>
              <a:rPr lang="en-US" sz="1600" b="1" dirty="0"/>
              <a:t>Text-to-Speech (</a:t>
            </a:r>
            <a:r>
              <a:rPr lang="en-US" sz="1600" b="1" dirty="0" err="1"/>
              <a:t>SpeechSynthesis</a:t>
            </a:r>
            <a:r>
              <a:rPr lang="en-US" sz="1600" b="1" dirty="0"/>
              <a:t> API)</a:t>
            </a:r>
            <a:endParaRPr lang="en-US" sz="1600" dirty="0"/>
          </a:p>
          <a:p>
            <a:r>
              <a:rPr lang="en-US" sz="1600" dirty="0"/>
              <a:t>Converts translated text into spoken audio in the browser.</a:t>
            </a:r>
          </a:p>
        </p:txBody>
      </p:sp>
      <p:sp>
        <p:nvSpPr>
          <p:cNvPr id="11" name="Rectangle 10">
            <a:extLst>
              <a:ext uri="{FF2B5EF4-FFF2-40B4-BE49-F238E27FC236}">
                <a16:creationId xmlns:a16="http://schemas.microsoft.com/office/drawing/2014/main" id="{3BC23971-1BB6-50B9-3CEE-92B4F9F0078B}"/>
              </a:ext>
            </a:extLst>
          </p:cNvPr>
          <p:cNvSpPr/>
          <p:nvPr/>
        </p:nvSpPr>
        <p:spPr>
          <a:xfrm>
            <a:off x="296547" y="3525130"/>
            <a:ext cx="713917" cy="438912"/>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 name="Rectangle 11">
            <a:extLst>
              <a:ext uri="{FF2B5EF4-FFF2-40B4-BE49-F238E27FC236}">
                <a16:creationId xmlns:a16="http://schemas.microsoft.com/office/drawing/2014/main" id="{CB65771B-57D5-E3D0-4002-F1DAAA6D5936}"/>
              </a:ext>
            </a:extLst>
          </p:cNvPr>
          <p:cNvSpPr/>
          <p:nvPr/>
        </p:nvSpPr>
        <p:spPr>
          <a:xfrm>
            <a:off x="331120" y="2667320"/>
            <a:ext cx="713917" cy="438912"/>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3" name="Rectangle 12">
            <a:extLst>
              <a:ext uri="{FF2B5EF4-FFF2-40B4-BE49-F238E27FC236}">
                <a16:creationId xmlns:a16="http://schemas.microsoft.com/office/drawing/2014/main" id="{C121B714-C2C7-B78E-4580-0AB1641EBC37}"/>
              </a:ext>
            </a:extLst>
          </p:cNvPr>
          <p:cNvSpPr/>
          <p:nvPr/>
        </p:nvSpPr>
        <p:spPr>
          <a:xfrm>
            <a:off x="312789" y="4550066"/>
            <a:ext cx="713917" cy="438912"/>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4" name="Rectangle 13">
            <a:extLst>
              <a:ext uri="{FF2B5EF4-FFF2-40B4-BE49-F238E27FC236}">
                <a16:creationId xmlns:a16="http://schemas.microsoft.com/office/drawing/2014/main" id="{452488A9-6A14-034D-AAF8-88189AA24DCE}"/>
              </a:ext>
            </a:extLst>
          </p:cNvPr>
          <p:cNvSpPr/>
          <p:nvPr/>
        </p:nvSpPr>
        <p:spPr>
          <a:xfrm>
            <a:off x="312790" y="1693814"/>
            <a:ext cx="713917" cy="438912"/>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CE0FA419-01D7-E360-8FA9-802B687CCEF9}"/>
              </a:ext>
            </a:extLst>
          </p:cNvPr>
          <p:cNvSpPr/>
          <p:nvPr/>
        </p:nvSpPr>
        <p:spPr>
          <a:xfrm>
            <a:off x="331119" y="5491781"/>
            <a:ext cx="713917" cy="438912"/>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Tree>
    <p:extLst>
      <p:ext uri="{BB962C8B-B14F-4D97-AF65-F5344CB8AC3E}">
        <p14:creationId xmlns:p14="http://schemas.microsoft.com/office/powerpoint/2010/main" val="314297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18442F-EE6A-49AB-C160-3B0FEE46A2E0}"/>
              </a:ext>
            </a:extLst>
          </p:cNvPr>
          <p:cNvSpPr>
            <a:spLocks noGrp="1"/>
          </p:cNvSpPr>
          <p:nvPr>
            <p:ph type="ftr" sz="quarter" idx="11"/>
          </p:nvPr>
        </p:nvSpPr>
        <p:spPr/>
        <p:txBody>
          <a:bodyPr/>
          <a:lstStyle/>
          <a:p>
            <a:r>
              <a:rPr lang="en-IN"/>
              <a:t>© 2022 Cognizant</a:t>
            </a:r>
          </a:p>
        </p:txBody>
      </p:sp>
      <p:sp>
        <p:nvSpPr>
          <p:cNvPr id="3" name="Slide Number Placeholder 2">
            <a:extLst>
              <a:ext uri="{FF2B5EF4-FFF2-40B4-BE49-F238E27FC236}">
                <a16:creationId xmlns:a16="http://schemas.microsoft.com/office/drawing/2014/main" id="{05C0CFAE-4C1F-185E-1A6A-D49F8B459DC5}"/>
              </a:ext>
            </a:extLst>
          </p:cNvPr>
          <p:cNvSpPr>
            <a:spLocks noGrp="1"/>
          </p:cNvSpPr>
          <p:nvPr>
            <p:ph type="sldNum" sz="quarter" idx="12"/>
          </p:nvPr>
        </p:nvSpPr>
        <p:spPr/>
        <p:txBody>
          <a:bodyPr/>
          <a:lstStyle/>
          <a:p>
            <a:fld id="{E2AC6863-410C-48C0-BE5D-B81DEC48AB43}" type="slidenum">
              <a:rPr lang="en-IN" smtClean="0"/>
              <a:t>6</a:t>
            </a:fld>
            <a:endParaRPr lang="en-IN"/>
          </a:p>
        </p:txBody>
      </p:sp>
      <p:sp>
        <p:nvSpPr>
          <p:cNvPr id="4" name="Title 3">
            <a:extLst>
              <a:ext uri="{FF2B5EF4-FFF2-40B4-BE49-F238E27FC236}">
                <a16:creationId xmlns:a16="http://schemas.microsoft.com/office/drawing/2014/main" id="{4FE0C046-256B-479E-BFCC-3EB300D8DFA2}"/>
              </a:ext>
            </a:extLst>
          </p:cNvPr>
          <p:cNvSpPr>
            <a:spLocks noGrp="1"/>
          </p:cNvSpPr>
          <p:nvPr>
            <p:ph type="ctrTitle"/>
          </p:nvPr>
        </p:nvSpPr>
        <p:spPr>
          <a:xfrm>
            <a:off x="633247" y="1354141"/>
            <a:ext cx="9381744" cy="430887"/>
          </a:xfrm>
        </p:spPr>
        <p:txBody>
          <a:bodyPr/>
          <a:lstStyle/>
          <a:p>
            <a:r>
              <a:rPr lang="en-US" sz="2800" dirty="0"/>
              <a:t>CHALLENGES</a:t>
            </a:r>
          </a:p>
        </p:txBody>
      </p:sp>
      <p:sp>
        <p:nvSpPr>
          <p:cNvPr id="6" name="TextBox 5">
            <a:extLst>
              <a:ext uri="{FF2B5EF4-FFF2-40B4-BE49-F238E27FC236}">
                <a16:creationId xmlns:a16="http://schemas.microsoft.com/office/drawing/2014/main" id="{64A060D8-7271-5D07-2A27-A14BC4A6E3FD}"/>
              </a:ext>
            </a:extLst>
          </p:cNvPr>
          <p:cNvSpPr txBox="1"/>
          <p:nvPr/>
        </p:nvSpPr>
        <p:spPr>
          <a:xfrm>
            <a:off x="633247" y="2136338"/>
            <a:ext cx="6094476" cy="2585323"/>
          </a:xfrm>
          <a:prstGeom prst="rect">
            <a:avLst/>
          </a:prstGeom>
          <a:noFill/>
        </p:spPr>
        <p:txBody>
          <a:bodyPr wrap="square">
            <a:spAutoFit/>
          </a:bodyPr>
          <a:lstStyle/>
          <a:p>
            <a:pPr marL="285750" indent="-285750">
              <a:buFont typeface="Wingdings" panose="05000000000000000000" pitchFamily="2" charset="2"/>
              <a:buChar char="q"/>
            </a:pPr>
            <a:r>
              <a:rPr lang="en-US" b="1" dirty="0">
                <a:solidFill>
                  <a:schemeClr val="bg1"/>
                </a:solidFill>
              </a:rPr>
              <a:t>Limited availability of free translation APIs</a:t>
            </a:r>
          </a:p>
          <a:p>
            <a:pPr marL="285750" indent="-285750">
              <a:buFont typeface="Wingdings" panose="05000000000000000000" pitchFamily="2" charset="2"/>
              <a:buChar char="q"/>
            </a:pPr>
            <a:endParaRPr lang="en-US" b="1" dirty="0">
              <a:solidFill>
                <a:schemeClr val="bg1"/>
              </a:solidFill>
            </a:endParaRPr>
          </a:p>
          <a:p>
            <a:pPr marL="285750" indent="-285750">
              <a:buFont typeface="Wingdings" panose="05000000000000000000" pitchFamily="2" charset="2"/>
              <a:buChar char="q"/>
            </a:pPr>
            <a:r>
              <a:rPr lang="en-US" b="1" dirty="0">
                <a:solidFill>
                  <a:schemeClr val="bg1"/>
                </a:solidFill>
              </a:rPr>
              <a:t>Delay in browser-based text-to-speech conversion</a:t>
            </a:r>
          </a:p>
          <a:p>
            <a:pPr marL="285750" indent="-285750">
              <a:buFont typeface="Wingdings" panose="05000000000000000000" pitchFamily="2" charset="2"/>
              <a:buChar char="q"/>
            </a:pPr>
            <a:endParaRPr lang="en-US" b="1" dirty="0">
              <a:solidFill>
                <a:schemeClr val="bg1"/>
              </a:solidFill>
            </a:endParaRPr>
          </a:p>
          <a:p>
            <a:pPr marL="285750" indent="-285750">
              <a:buFont typeface="Wingdings" panose="05000000000000000000" pitchFamily="2" charset="2"/>
              <a:buChar char="q"/>
            </a:pPr>
            <a:r>
              <a:rPr lang="en-US" b="1" dirty="0">
                <a:solidFill>
                  <a:schemeClr val="bg1"/>
                </a:solidFill>
              </a:rPr>
              <a:t>Limited number of translation requests allowed</a:t>
            </a:r>
          </a:p>
          <a:p>
            <a:pPr marL="285750" indent="-285750">
              <a:buFont typeface="Wingdings" panose="05000000000000000000" pitchFamily="2" charset="2"/>
              <a:buChar char="q"/>
            </a:pPr>
            <a:endParaRPr lang="en-US" b="1" dirty="0">
              <a:solidFill>
                <a:schemeClr val="bg1"/>
              </a:solidFill>
            </a:endParaRPr>
          </a:p>
          <a:p>
            <a:pPr marL="285750" indent="-285750">
              <a:buFont typeface="Wingdings" panose="05000000000000000000" pitchFamily="2" charset="2"/>
              <a:buChar char="q"/>
            </a:pPr>
            <a:r>
              <a:rPr lang="en-US" b="1" dirty="0">
                <a:solidFill>
                  <a:schemeClr val="bg1"/>
                </a:solidFill>
              </a:rPr>
              <a:t>Real-time message delivery lag</a:t>
            </a:r>
          </a:p>
          <a:p>
            <a:endParaRPr lang="en-US" b="1" dirty="0">
              <a:solidFill>
                <a:schemeClr val="bg1"/>
              </a:solidFill>
            </a:endParaRPr>
          </a:p>
          <a:p>
            <a:pPr marL="285750" indent="-285750">
              <a:buFont typeface="Wingdings" panose="05000000000000000000" pitchFamily="2" charset="2"/>
              <a:buChar char="q"/>
            </a:pPr>
            <a:r>
              <a:rPr lang="en-US" b="1" dirty="0">
                <a:solidFill>
                  <a:schemeClr val="bg1"/>
                </a:solidFill>
              </a:rPr>
              <a:t>Inconsistent voice output across languages</a:t>
            </a:r>
          </a:p>
        </p:txBody>
      </p:sp>
    </p:spTree>
    <p:extLst>
      <p:ext uri="{BB962C8B-B14F-4D97-AF65-F5344CB8AC3E}">
        <p14:creationId xmlns:p14="http://schemas.microsoft.com/office/powerpoint/2010/main" val="203519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0A82D-03DD-424C-827E-7E38690BDE18}"/>
              </a:ext>
            </a:extLst>
          </p:cNvPr>
          <p:cNvSpPr>
            <a:spLocks noGrp="1"/>
          </p:cNvSpPr>
          <p:nvPr>
            <p:ph type="ctrTitle"/>
          </p:nvPr>
        </p:nvSpPr>
        <p:spPr/>
        <p:txBody>
          <a:bodyPr/>
          <a:lstStyle/>
          <a:p>
            <a:r>
              <a:rPr lang="en-US" dirty="0"/>
              <a:t>THANK YOU</a:t>
            </a:r>
          </a:p>
        </p:txBody>
      </p:sp>
      <p:sp>
        <p:nvSpPr>
          <p:cNvPr id="4" name="Footer Placeholder 3">
            <a:extLst>
              <a:ext uri="{FF2B5EF4-FFF2-40B4-BE49-F238E27FC236}">
                <a16:creationId xmlns:a16="http://schemas.microsoft.com/office/drawing/2014/main" id="{187A5153-068B-15CF-4E36-A1B935E406BF}"/>
              </a:ext>
            </a:extLst>
          </p:cNvPr>
          <p:cNvSpPr>
            <a:spLocks noGrp="1"/>
          </p:cNvSpPr>
          <p:nvPr>
            <p:ph type="ftr" sz="quarter" idx="11"/>
          </p:nvPr>
        </p:nvSpPr>
        <p:spPr/>
        <p:txBody>
          <a:bodyPr/>
          <a:lstStyle/>
          <a:p>
            <a:r>
              <a:rPr lang="en-IN"/>
              <a:t>© 2022 Cognizant</a:t>
            </a:r>
          </a:p>
        </p:txBody>
      </p:sp>
      <p:sp>
        <p:nvSpPr>
          <p:cNvPr id="6" name="TextBox 5">
            <a:extLst>
              <a:ext uri="{FF2B5EF4-FFF2-40B4-BE49-F238E27FC236}">
                <a16:creationId xmlns:a16="http://schemas.microsoft.com/office/drawing/2014/main" id="{7B272C62-42C0-9392-0905-9BD51A9DCDC0}"/>
              </a:ext>
            </a:extLst>
          </p:cNvPr>
          <p:cNvSpPr txBox="1"/>
          <p:nvPr/>
        </p:nvSpPr>
        <p:spPr>
          <a:xfrm>
            <a:off x="5055616" y="6199632"/>
            <a:ext cx="2177288" cy="429133"/>
          </a:xfrm>
          <a:prstGeom prst="rect">
            <a:avLst/>
          </a:prstGeom>
          <a:noFill/>
        </p:spPr>
        <p:txBody>
          <a:bodyPr wrap="square" lIns="0" tIns="0" rIns="0" bIns="0" rtlCol="0">
            <a:noAutofit/>
          </a:bodyPr>
          <a:lstStyle/>
          <a:p>
            <a:pPr algn="l"/>
            <a:r>
              <a:rPr lang="en-US" sz="2000" dirty="0">
                <a:solidFill>
                  <a:schemeClr val="bg1"/>
                </a:solidFill>
              </a:rPr>
              <a:t>-SHINJINEE PAUL</a:t>
            </a:r>
          </a:p>
        </p:txBody>
      </p:sp>
    </p:spTree>
    <p:extLst>
      <p:ext uri="{BB962C8B-B14F-4D97-AF65-F5344CB8AC3E}">
        <p14:creationId xmlns:p14="http://schemas.microsoft.com/office/powerpoint/2010/main" val="748345009"/>
      </p:ext>
    </p:extLst>
  </p:cSld>
  <p:clrMapOvr>
    <a:masterClrMapping/>
  </p:clrMapOvr>
</p:sld>
</file>

<file path=ppt/theme/theme1.xml><?xml version="1.0" encoding="utf-8"?>
<a:theme xmlns:a="http://schemas.openxmlformats.org/drawingml/2006/main" name="Cognizant PowerPoint template 2022">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729107_CorporateTemplate_ppt_031122" id="{E81ECB99-F2DE-FC44-B993-E5A209E9C071}" vid="{E056BC50-BFCB-5444-AECA-4841FEB0A9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405</Words>
  <Application>Microsoft Office PowerPoint</Application>
  <PresentationFormat>Widescreen</PresentationFormat>
  <Paragraphs>65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Cambria</vt:lpstr>
      <vt:lpstr>Wingdings</vt:lpstr>
      <vt:lpstr>Cognizant PowerPoint template 2022</vt:lpstr>
      <vt:lpstr>CHAT TRANSLATION APPLICATION</vt:lpstr>
      <vt:lpstr>INTRODUCTION</vt:lpstr>
      <vt:lpstr>FEATURES</vt:lpstr>
      <vt:lpstr>PowerPoint Presentation</vt:lpstr>
      <vt:lpstr>TECHNOLOGIES USED</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S Venkatesh (Cognizant)</dc:creator>
  <cp:lastModifiedBy>Paul, Shinjinee (Cognizant)</cp:lastModifiedBy>
  <cp:revision>85</cp:revision>
  <dcterms:created xsi:type="dcterms:W3CDTF">2023-10-10T08:08:06Z</dcterms:created>
  <dcterms:modified xsi:type="dcterms:W3CDTF">2025-10-31T05:02:51Z</dcterms:modified>
</cp:coreProperties>
</file>